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66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7F92B8-A038-44A7-B85F-B96241BB52DB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68A1AB-5EF1-4040-A4C7-A9EE96BE37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Derivative in Graphing and Applications-  “Analysis of Functions I:  Increase, Decrease, and Concavity”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sign of f’(x) reveals where the graph of f(x) is increasing or decreasing or constant, it does not reveal direction of curvature a.k.a. concavity.</a:t>
            </a:r>
          </a:p>
          <a:p>
            <a:r>
              <a:rPr lang="en-US" dirty="0" smtClean="0"/>
              <a:t>For that we will need the second derivative because a function is “concave up” on an open interval (</a:t>
            </a:r>
            <a:r>
              <a:rPr lang="en-US" dirty="0" err="1" smtClean="0"/>
              <a:t>a,b</a:t>
            </a:r>
            <a:r>
              <a:rPr lang="en-US" dirty="0" smtClean="0"/>
              <a:t>) if its graph lies above its tangent lines and is “concave down” if its graph lies below its tangent lines.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91200"/>
            <a:ext cx="7162800" cy="100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3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Interpretation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803030"/>
          </a:xfrm>
        </p:spPr>
        <p:txBody>
          <a:bodyPr/>
          <a:lstStyle/>
          <a:p>
            <a:r>
              <a:rPr lang="en-US" dirty="0" smtClean="0"/>
              <a:t>Slopes are getting bigger as you move to the right.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803030"/>
          </a:xfrm>
        </p:spPr>
        <p:txBody>
          <a:bodyPr/>
          <a:lstStyle/>
          <a:p>
            <a:r>
              <a:rPr lang="en-US" dirty="0" smtClean="0"/>
              <a:t>Slopes are getting smaller as you move to the right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5037" y="3607435"/>
            <a:ext cx="2933700" cy="208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657600"/>
            <a:ext cx="34480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2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find intervals of concave up and concave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differentiable function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concave up</a:t>
            </a:r>
            <a:r>
              <a:rPr lang="en-US" dirty="0" smtClean="0"/>
              <a:t> </a:t>
            </a:r>
            <a:r>
              <a:rPr lang="en-US" dirty="0"/>
              <a:t>on any interval where </a:t>
            </a:r>
            <a:r>
              <a:rPr lang="en-US" dirty="0" smtClean="0">
                <a:solidFill>
                  <a:srgbClr val="FF0000"/>
                </a:solidFill>
              </a:rPr>
              <a:t>f’’(x) is positive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 differentiable function is </a:t>
            </a:r>
            <a:r>
              <a:rPr lang="en-US" dirty="0" smtClean="0">
                <a:solidFill>
                  <a:srgbClr val="FF0000"/>
                </a:solidFill>
              </a:rPr>
              <a:t>concave down</a:t>
            </a:r>
            <a:r>
              <a:rPr lang="en-US" dirty="0" smtClean="0"/>
              <a:t> </a:t>
            </a:r>
            <a:r>
              <a:rPr lang="en-US" dirty="0"/>
              <a:t>on any interval where </a:t>
            </a:r>
            <a:r>
              <a:rPr lang="en-US" dirty="0" smtClean="0">
                <a:solidFill>
                  <a:srgbClr val="FF0000"/>
                </a:solidFill>
              </a:rPr>
              <a:t>f’’(x) is negative</a:t>
            </a:r>
            <a:r>
              <a:rPr lang="en-US" dirty="0" smtClean="0"/>
              <a:t>.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43400"/>
            <a:ext cx="860257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1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Inflection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A differentiable function </a:t>
            </a:r>
            <a:r>
              <a:rPr lang="en-US" sz="2800" dirty="0" smtClean="0"/>
              <a:t>has an </a:t>
            </a:r>
            <a:r>
              <a:rPr lang="en-US" sz="2800" dirty="0" smtClean="0">
                <a:solidFill>
                  <a:srgbClr val="FF0000"/>
                </a:solidFill>
              </a:rPr>
              <a:t>inflection point</a:t>
            </a:r>
            <a:r>
              <a:rPr lang="en-US" sz="2800" dirty="0" smtClean="0"/>
              <a:t> where the second derivative is </a:t>
            </a:r>
            <a:r>
              <a:rPr lang="en-US" sz="2800" dirty="0" smtClean="0">
                <a:solidFill>
                  <a:srgbClr val="FF0000"/>
                </a:solidFill>
              </a:rPr>
              <a:t>zero</a:t>
            </a:r>
            <a:r>
              <a:rPr lang="en-US" sz="28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5473579"/>
            <a:ext cx="8001000" cy="1365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328" y="609599"/>
            <a:ext cx="3156344" cy="4902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09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Example Continued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Find the intervals where the graph of</a:t>
            </a:r>
          </a:p>
          <a:p>
            <a:pPr marL="109728" indent="0">
              <a:buNone/>
            </a:pPr>
            <a:r>
              <a:rPr lang="en-US" sz="2000" dirty="0" smtClean="0"/>
              <a:t>	is concave up, concave down, </a:t>
            </a:r>
            <a:r>
              <a:rPr lang="en-US" sz="2000" dirty="0"/>
              <a:t>and/or constant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Remember, the first derivative was</a:t>
            </a:r>
          </a:p>
          <a:p>
            <a:pPr marL="109728" indent="0">
              <a:buNone/>
            </a:pPr>
            <a:r>
              <a:rPr lang="en-US" sz="2000" dirty="0" smtClean="0"/>
              <a:t>	therefore, </a:t>
            </a:r>
            <a:r>
              <a:rPr lang="en-US" sz="1800" dirty="0" smtClean="0"/>
              <a:t> the second derivative is f’’(x) = 36 </a:t>
            </a:r>
            <a:r>
              <a:rPr lang="en-US" sz="1800" dirty="0"/>
              <a:t>x</a:t>
            </a:r>
            <a:r>
              <a:rPr lang="en-US" sz="1800" baseline="30000" dirty="0"/>
              <a:t>2 </a:t>
            </a:r>
            <a:r>
              <a:rPr lang="en-US" sz="1800" dirty="0" smtClean="0"/>
              <a:t>+ 24 x – 24.</a:t>
            </a:r>
          </a:p>
          <a:p>
            <a:r>
              <a:rPr lang="en-US" sz="2000" dirty="0" smtClean="0"/>
              <a:t>If you factor out the 12, set it equal to zero, and do the quadratic formula for 0 = 12(3 x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+ 2x - 2), you get x = .55 and x= -1.2.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Those are called the inflection points </a:t>
            </a:r>
            <a:r>
              <a:rPr lang="en-US" sz="2000" dirty="0" smtClean="0"/>
              <a:t>and it is where the concavity changes.  To determine whether concavity is up or down, you need an </a:t>
            </a:r>
            <a:r>
              <a:rPr lang="en-US" sz="2000" dirty="0" smtClean="0">
                <a:solidFill>
                  <a:srgbClr val="00B050"/>
                </a:solidFill>
              </a:rPr>
              <a:t>interval table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01752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195" y="2971800"/>
            <a:ext cx="2938462" cy="36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35369"/>
              </p:ext>
            </p:extLst>
          </p:nvPr>
        </p:nvGraphicFramePr>
        <p:xfrm>
          <a:off x="609600" y="5334000"/>
          <a:ext cx="79248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899160"/>
                <a:gridCol w="2484120"/>
                <a:gridCol w="944880"/>
                <a:gridCol w="19050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Test 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in f ’’(x)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Result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Effect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(-infinity, -1.2)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36(-2)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+24*-2-24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Concave up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(-1.2,.55)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36(0)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+24*0-24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Concave down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(.55, +infinity)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36(1)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+24*1-24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Concave up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6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We can see the results of the </a:t>
            </a:r>
            <a:r>
              <a:rPr lang="en-US" sz="2400" dirty="0" smtClean="0"/>
              <a:t>quadratic formula and </a:t>
            </a:r>
            <a:r>
              <a:rPr lang="en-US" sz="2400" dirty="0"/>
              <a:t>the interval table match the intervals on the graph where it is </a:t>
            </a:r>
            <a:r>
              <a:rPr lang="en-US" sz="2400" dirty="0" smtClean="0"/>
              <a:t>concave up, concave down, or has an inflection point.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2249488"/>
            <a:ext cx="3752749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73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Inflection Points in Applications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Inflection points mark the places on the curve f(x) where the rate of change of y with respect to x changes from increasing to decreasing or vice versa.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8153400" cy="3443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8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chapter, we will study a variety of applications of the derivative.</a:t>
            </a:r>
          </a:p>
          <a:p>
            <a:pPr lvl="1"/>
            <a:r>
              <a:rPr lang="en-US" dirty="0" smtClean="0"/>
              <a:t>Analyzing graphs</a:t>
            </a:r>
          </a:p>
          <a:p>
            <a:pPr lvl="1"/>
            <a:r>
              <a:rPr lang="en-US" dirty="0" smtClean="0"/>
              <a:t>Optimization problems to find the smallest and largest value occurs</a:t>
            </a:r>
          </a:p>
          <a:p>
            <a:pPr lvl="1"/>
            <a:r>
              <a:rPr lang="en-US" dirty="0" smtClean="0"/>
              <a:t>Motion of a particle along a 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problems require more precision than graphing calculators produce. Therefore, we need methods to determine the exact shape of a graph and locations of </a:t>
            </a:r>
            <a:r>
              <a:rPr lang="en-US" smtClean="0"/>
              <a:t>key features.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Increasing, Decreasing and Constant Functions/Intervals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differentiable function (one you are able to take the derivative of) is </a:t>
            </a:r>
            <a:r>
              <a:rPr lang="en-US" dirty="0" smtClean="0">
                <a:solidFill>
                  <a:srgbClr val="FF0000"/>
                </a:solidFill>
              </a:rPr>
              <a:t>increasing</a:t>
            </a:r>
            <a:r>
              <a:rPr lang="en-US" dirty="0" smtClean="0"/>
              <a:t> on any interval where each tangent line to its graph has a </a:t>
            </a:r>
            <a:r>
              <a:rPr lang="en-US" dirty="0" smtClean="0">
                <a:solidFill>
                  <a:srgbClr val="FF0000"/>
                </a:solidFill>
              </a:rPr>
              <a:t>positive slope</a:t>
            </a:r>
            <a:r>
              <a:rPr lang="en-US" dirty="0" smtClean="0"/>
              <a:t>.</a:t>
            </a:r>
          </a:p>
          <a:p>
            <a:r>
              <a:rPr lang="en-US" dirty="0"/>
              <a:t>A differentiable function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decreasing</a:t>
            </a:r>
            <a:r>
              <a:rPr lang="en-US" dirty="0" smtClean="0"/>
              <a:t> </a:t>
            </a:r>
            <a:r>
              <a:rPr lang="en-US" dirty="0"/>
              <a:t>on any interval where each tangent line to its graph has a </a:t>
            </a:r>
            <a:r>
              <a:rPr lang="en-US" dirty="0" smtClean="0">
                <a:solidFill>
                  <a:srgbClr val="FF0000"/>
                </a:solidFill>
              </a:rPr>
              <a:t>negative </a:t>
            </a:r>
            <a:r>
              <a:rPr lang="en-US" dirty="0">
                <a:solidFill>
                  <a:srgbClr val="FF0000"/>
                </a:solidFill>
              </a:rPr>
              <a:t>slope</a:t>
            </a:r>
            <a:r>
              <a:rPr lang="en-US" dirty="0" smtClean="0"/>
              <a:t>.</a:t>
            </a:r>
          </a:p>
          <a:p>
            <a:r>
              <a:rPr lang="en-US" dirty="0"/>
              <a:t>A differentiable function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constant</a:t>
            </a:r>
            <a:r>
              <a:rPr lang="en-US" dirty="0" smtClean="0"/>
              <a:t> </a:t>
            </a:r>
            <a:r>
              <a:rPr lang="en-US" dirty="0"/>
              <a:t>on any interval where each tangent line to its graph has a </a:t>
            </a:r>
            <a:r>
              <a:rPr lang="en-US" dirty="0" smtClean="0">
                <a:solidFill>
                  <a:srgbClr val="FF0000"/>
                </a:solidFill>
              </a:rPr>
              <a:t>zero </a:t>
            </a:r>
            <a:r>
              <a:rPr lang="en-US" dirty="0">
                <a:solidFill>
                  <a:srgbClr val="FF0000"/>
                </a:solidFill>
              </a:rPr>
              <a:t>slope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 graphs on next page to help visualize.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Interpretation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37620"/>
            <a:ext cx="8229600" cy="2948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Note:  </a:t>
            </a:r>
            <a:r>
              <a:rPr lang="en-US" dirty="0" smtClean="0">
                <a:solidFill>
                  <a:srgbClr val="FF0000"/>
                </a:solidFill>
              </a:rPr>
              <a:t>The derivative conditions are only required to hold inside the interval (</a:t>
            </a:r>
            <a:r>
              <a:rPr lang="en-US" dirty="0" err="1" smtClean="0">
                <a:solidFill>
                  <a:srgbClr val="FF0000"/>
                </a:solidFill>
              </a:rPr>
              <a:t>a,b</a:t>
            </a:r>
            <a:r>
              <a:rPr lang="en-US" dirty="0" smtClean="0">
                <a:solidFill>
                  <a:srgbClr val="FF0000"/>
                </a:solidFill>
              </a:rPr>
              <a:t>), even though the conclusions apply to the entire interval [</a:t>
            </a:r>
            <a:r>
              <a:rPr lang="en-US" dirty="0" err="1" smtClean="0">
                <a:solidFill>
                  <a:srgbClr val="FF0000"/>
                </a:solidFill>
              </a:rPr>
              <a:t>a,b</a:t>
            </a:r>
            <a:r>
              <a:rPr lang="en-US" dirty="0" smtClean="0">
                <a:solidFill>
                  <a:srgbClr val="FF0000"/>
                </a:solidFill>
              </a:rPr>
              <a:t>].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877782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4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Find the intervals where the graph of</a:t>
            </a:r>
          </a:p>
          <a:p>
            <a:pPr marL="109728" indent="0">
              <a:buNone/>
            </a:pPr>
            <a:r>
              <a:rPr lang="en-US" dirty="0" smtClean="0"/>
              <a:t>is increasing, decreasing, and/or constant.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u="sng" dirty="0" smtClean="0"/>
              <a:t>Solution</a:t>
            </a:r>
            <a:r>
              <a:rPr lang="en-US" dirty="0" smtClean="0"/>
              <a:t>:  By differentiating f(x), we obtain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Then do the zero product property which gives x=0, x=-2 and x=1.  Since f’(x) =0 at these points, that is where the function is constant (</a:t>
            </a:r>
            <a:r>
              <a:rPr lang="en-US" dirty="0" smtClean="0">
                <a:solidFill>
                  <a:srgbClr val="FF0000"/>
                </a:solidFill>
              </a:rPr>
              <a:t>these are called stationary points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Next, we need to make an </a:t>
            </a:r>
            <a:r>
              <a:rPr lang="en-US" dirty="0" smtClean="0">
                <a:solidFill>
                  <a:srgbClr val="00B050"/>
                </a:solidFill>
              </a:rPr>
              <a:t>interval table</a:t>
            </a:r>
            <a:r>
              <a:rPr lang="en-US" dirty="0" smtClean="0"/>
              <a:t> to find out where it is increasing and/or decreasing.</a:t>
            </a:r>
          </a:p>
          <a:p>
            <a:endParaRPr lang="en-US" dirty="0" smtClean="0"/>
          </a:p>
          <a:p>
            <a:pPr lvl="8"/>
            <a:r>
              <a:rPr lang="en-US" dirty="0"/>
              <a:t> </a:t>
            </a:r>
            <a:r>
              <a:rPr lang="en-US" dirty="0" smtClean="0"/>
              <a:t>                                               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06686"/>
            <a:ext cx="3238500" cy="368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3800"/>
            <a:ext cx="8572500" cy="43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8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Table and Graph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412401"/>
              </p:ext>
            </p:extLst>
          </p:nvPr>
        </p:nvGraphicFramePr>
        <p:xfrm>
          <a:off x="152401" y="2249488"/>
          <a:ext cx="5410198" cy="2703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520"/>
                <a:gridCol w="524286"/>
                <a:gridCol w="1885205"/>
                <a:gridCol w="624683"/>
                <a:gridCol w="1115504"/>
              </a:tblGrid>
              <a:tr h="5407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Interval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Test #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Test</a:t>
                      </a:r>
                      <a:r>
                        <a:rPr lang="en-US" sz="1200" baseline="0" dirty="0" smtClean="0"/>
                        <a:t> in f ’(x)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Result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Effect</a:t>
                      </a:r>
                      <a:endParaRPr lang="en-US" sz="1200" dirty="0"/>
                    </a:p>
                  </a:txBody>
                  <a:tcPr marL="39522" marR="39522"/>
                </a:tc>
              </a:tr>
              <a:tr h="5407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(-infinit</a:t>
                      </a:r>
                      <a:r>
                        <a:rPr lang="en-US" sz="1200" baseline="0" dirty="0" smtClean="0"/>
                        <a:t>y, -2)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-3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12(-3)</a:t>
                      </a:r>
                      <a:r>
                        <a:rPr lang="en-US" sz="1200" baseline="30000" dirty="0" smtClean="0"/>
                        <a:t>3</a:t>
                      </a:r>
                      <a:r>
                        <a:rPr lang="en-US" sz="1200" dirty="0" smtClean="0"/>
                        <a:t>+12(-3)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dirty="0" smtClean="0"/>
                        <a:t>-24(-3)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-144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decreasing</a:t>
                      </a:r>
                      <a:endParaRPr lang="en-US" sz="1200" dirty="0"/>
                    </a:p>
                  </a:txBody>
                  <a:tcPr marL="39522" marR="39522"/>
                </a:tc>
              </a:tr>
              <a:tr h="5407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(-2, 0)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-1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12(-1)</a:t>
                      </a:r>
                      <a:r>
                        <a:rPr lang="en-US" sz="1200" baseline="30000" dirty="0" smtClean="0"/>
                        <a:t>3</a:t>
                      </a:r>
                      <a:r>
                        <a:rPr lang="en-US" sz="1200" dirty="0" smtClean="0"/>
                        <a:t>+12(-1)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dirty="0" smtClean="0"/>
                        <a:t>-24(-1)</a:t>
                      </a:r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+24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increasing</a:t>
                      </a:r>
                      <a:endParaRPr lang="en-US" sz="1200" dirty="0"/>
                    </a:p>
                  </a:txBody>
                  <a:tcPr marL="39522" marR="39522"/>
                </a:tc>
              </a:tr>
              <a:tr h="5407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(0, 1)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.5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12(.5)</a:t>
                      </a:r>
                      <a:r>
                        <a:rPr lang="en-US" sz="1200" baseline="30000" dirty="0" smtClean="0"/>
                        <a:t>3</a:t>
                      </a:r>
                      <a:r>
                        <a:rPr lang="en-US" sz="1200" dirty="0" smtClean="0"/>
                        <a:t>+12(.5)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dirty="0" smtClean="0"/>
                        <a:t>-24(.5)</a:t>
                      </a:r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-7.5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decreasing</a:t>
                      </a:r>
                      <a:endParaRPr lang="en-US" sz="1200" dirty="0"/>
                    </a:p>
                  </a:txBody>
                  <a:tcPr marL="39522" marR="39522"/>
                </a:tc>
              </a:tr>
              <a:tr h="5407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(1, +infinity)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12(2)</a:t>
                      </a:r>
                      <a:r>
                        <a:rPr lang="en-US" sz="1200" baseline="30000" dirty="0" smtClean="0"/>
                        <a:t>3</a:t>
                      </a:r>
                      <a:r>
                        <a:rPr lang="en-US" sz="1200" dirty="0" smtClean="0"/>
                        <a:t>+12(2)</a:t>
                      </a:r>
                      <a:r>
                        <a:rPr lang="en-US" sz="1200" baseline="30000" dirty="0" smtClean="0"/>
                        <a:t>2</a:t>
                      </a:r>
                      <a:r>
                        <a:rPr lang="en-US" sz="1200" dirty="0" smtClean="0"/>
                        <a:t>-24(2)</a:t>
                      </a:r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+96</a:t>
                      </a:r>
                      <a:endParaRPr lang="en-US" sz="1200" dirty="0"/>
                    </a:p>
                  </a:txBody>
                  <a:tcPr marL="39522" marR="395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increasing</a:t>
                      </a:r>
                      <a:endParaRPr lang="en-US" sz="1200" dirty="0"/>
                    </a:p>
                  </a:txBody>
                  <a:tcPr marL="39522" marR="39522"/>
                </a:tc>
              </a:tr>
            </a:tbl>
          </a:graphicData>
        </a:graphic>
      </p:graphicFrame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4529" y="2209800"/>
            <a:ext cx="3269819" cy="394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57200" y="4953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We can see the results of the zero product property and the interval table match the intervals on the graph where it is increasing, decreasing, and/or constant.</a:t>
            </a:r>
          </a:p>
        </p:txBody>
      </p:sp>
    </p:spTree>
    <p:extLst>
      <p:ext uri="{BB962C8B-B14F-4D97-AF65-F5344CB8AC3E}">
        <p14:creationId xmlns:p14="http://schemas.microsoft.com/office/powerpoint/2010/main" val="527176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923</TotalTime>
  <Words>712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Section 4.1</vt:lpstr>
      <vt:lpstr>All graphics are attributed to:</vt:lpstr>
      <vt:lpstr>Overview</vt:lpstr>
      <vt:lpstr>Analyzing Graphs</vt:lpstr>
      <vt:lpstr>Increasing, Decreasing and Constant Functions/Intervals</vt:lpstr>
      <vt:lpstr>Graphical Interpretation</vt:lpstr>
      <vt:lpstr>Related Theorem</vt:lpstr>
      <vt:lpstr>Example</vt:lpstr>
      <vt:lpstr>Interval Table and Graph</vt:lpstr>
      <vt:lpstr>Concavity</vt:lpstr>
      <vt:lpstr>Visual Interpretation</vt:lpstr>
      <vt:lpstr>How to find intervals of concave up and concave down</vt:lpstr>
      <vt:lpstr>Inflection Points</vt:lpstr>
      <vt:lpstr>Previous Example Continued</vt:lpstr>
      <vt:lpstr>Graph</vt:lpstr>
      <vt:lpstr>Inflection Points in Applications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4.1</dc:title>
  <dc:creator>Lewis, Deborah</dc:creator>
  <cp:lastModifiedBy>Lewis, Deborah</cp:lastModifiedBy>
  <cp:revision>19</cp:revision>
  <dcterms:created xsi:type="dcterms:W3CDTF">2013-12-17T15:47:59Z</dcterms:created>
  <dcterms:modified xsi:type="dcterms:W3CDTF">2014-07-24T19:17:39Z</dcterms:modified>
</cp:coreProperties>
</file>